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5"/>
  </p:notesMasterIdLst>
  <p:sldIdLst>
    <p:sldId id="256" r:id="rId2"/>
    <p:sldId id="258" r:id="rId3"/>
    <p:sldId id="259" r:id="rId4"/>
    <p:sldId id="260" r:id="rId5"/>
    <p:sldId id="261" r:id="rId6"/>
    <p:sldId id="262" r:id="rId7"/>
    <p:sldId id="263" r:id="rId8"/>
    <p:sldId id="269"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9091" autoAdjust="0"/>
  </p:normalViewPr>
  <p:slideViewPr>
    <p:cSldViewPr snapToGrid="0">
      <p:cViewPr varScale="1">
        <p:scale>
          <a:sx n="58" d="100"/>
          <a:sy n="58" d="100"/>
        </p:scale>
        <p:origin x="12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C998C7-45AB-489A-ACD0-72EE8765C32D}" type="datetimeFigureOut">
              <a:rPr lang="en-GB" smtClean="0"/>
              <a:t>07/03/2021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ED2201-8183-4FBF-8800-0E94CADD6354}" type="slidenum">
              <a:rPr lang="en-GB" smtClean="0"/>
              <a:t>‹#›</a:t>
            </a:fld>
            <a:endParaRPr lang="en-GB"/>
          </a:p>
        </p:txBody>
      </p:sp>
    </p:spTree>
    <p:extLst>
      <p:ext uri="{BB962C8B-B14F-4D97-AF65-F5344CB8AC3E}">
        <p14:creationId xmlns:p14="http://schemas.microsoft.com/office/powerpoint/2010/main" val="662870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i="0" u="none" strike="noStrike" baseline="0" dirty="0" smtClean="0">
                <a:solidFill>
                  <a:srgbClr val="2E74B5"/>
                </a:solidFill>
                <a:latin typeface="Times New Roman" panose="02020603050405020304" pitchFamily="18" charset="0"/>
              </a:rPr>
              <a:t> The institute also have played a key role in the promotion of good leadership among the Americans. It also fosters a free secure and promising future to united states through better global engagements. The institution is </a:t>
            </a:r>
            <a:r>
              <a:rPr lang="en-GB" b="0" i="0" u="none" strike="noStrike" baseline="0" dirty="0" smtClean="0">
                <a:solidFill>
                  <a:srgbClr val="2E74B5"/>
                </a:solidFill>
                <a:latin typeface="Times New Roman" panose="02020603050405020304" pitchFamily="18" charset="0"/>
              </a:rPr>
              <a:t>run </a:t>
            </a:r>
            <a:r>
              <a:rPr lang="en-GB" b="0" i="0" u="none" strike="noStrike" baseline="0" dirty="0" smtClean="0">
                <a:solidFill>
                  <a:srgbClr val="2E74B5"/>
                </a:solidFill>
                <a:latin typeface="Times New Roman" panose="02020603050405020304" pitchFamily="18" charset="0"/>
              </a:rPr>
              <a:t>by well organised team. The team include the current president and CEO John Walters who was recent appointed in 2021. Walter took over from Kenneth who led the institution from 2005 to 2021. </a:t>
            </a:r>
          </a:p>
          <a:p>
            <a:endParaRPr lang="en-GB" dirty="0"/>
          </a:p>
        </p:txBody>
      </p:sp>
      <p:sp>
        <p:nvSpPr>
          <p:cNvPr id="4" name="Slide Number Placeholder 3"/>
          <p:cNvSpPr>
            <a:spLocks noGrp="1"/>
          </p:cNvSpPr>
          <p:nvPr>
            <p:ph type="sldNum" sz="quarter" idx="10"/>
          </p:nvPr>
        </p:nvSpPr>
        <p:spPr/>
        <p:txBody>
          <a:bodyPr/>
          <a:lstStyle/>
          <a:p>
            <a:fld id="{8AED2201-8183-4FBF-8800-0E94CADD6354}" type="slidenum">
              <a:rPr lang="en-GB" smtClean="0"/>
              <a:t>2</a:t>
            </a:fld>
            <a:endParaRPr lang="en-GB"/>
          </a:p>
        </p:txBody>
      </p:sp>
    </p:spTree>
    <p:extLst>
      <p:ext uri="{BB962C8B-B14F-4D97-AF65-F5344CB8AC3E}">
        <p14:creationId xmlns:p14="http://schemas.microsoft.com/office/powerpoint/2010/main" val="28882179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u="none" strike="noStrike" baseline="0" dirty="0" smtClean="0">
                <a:solidFill>
                  <a:srgbClr val="2E74B5"/>
                </a:solidFill>
                <a:latin typeface="Times New Roman" panose="02020603050405020304" pitchFamily="18" charset="0"/>
              </a:rPr>
              <a:t>The above goals hence help in the attaining of the institute mission easily. </a:t>
            </a:r>
            <a:endParaRPr lang="en-GB" dirty="0"/>
          </a:p>
        </p:txBody>
      </p:sp>
      <p:sp>
        <p:nvSpPr>
          <p:cNvPr id="4" name="Slide Number Placeholder 3"/>
          <p:cNvSpPr>
            <a:spLocks noGrp="1"/>
          </p:cNvSpPr>
          <p:nvPr>
            <p:ph type="sldNum" sz="quarter" idx="10"/>
          </p:nvPr>
        </p:nvSpPr>
        <p:spPr/>
        <p:txBody>
          <a:bodyPr/>
          <a:lstStyle/>
          <a:p>
            <a:fld id="{8AED2201-8183-4FBF-8800-0E94CADD6354}" type="slidenum">
              <a:rPr lang="en-GB" smtClean="0"/>
              <a:t>4</a:t>
            </a:fld>
            <a:endParaRPr lang="en-GB"/>
          </a:p>
        </p:txBody>
      </p:sp>
    </p:spTree>
    <p:extLst>
      <p:ext uri="{BB962C8B-B14F-4D97-AF65-F5344CB8AC3E}">
        <p14:creationId xmlns:p14="http://schemas.microsoft.com/office/powerpoint/2010/main" val="3772402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i="0" u="none" strike="noStrike" baseline="0" dirty="0" smtClean="0">
                <a:solidFill>
                  <a:srgbClr val="2E74B5"/>
                </a:solidFill>
                <a:latin typeface="Times New Roman" panose="02020603050405020304" pitchFamily="18" charset="0"/>
              </a:rPr>
              <a:t>Our day to day activities are determined by the type of the leadership and security installed in the nation. Thus, we all desire for a good security and good leadership such that we can carry out our activities in life. </a:t>
            </a:r>
          </a:p>
          <a:p>
            <a:r>
              <a:rPr lang="en-GB" b="0" i="0" u="none" strike="noStrike" baseline="0" dirty="0" smtClean="0">
                <a:solidFill>
                  <a:srgbClr val="2E74B5"/>
                </a:solidFill>
                <a:latin typeface="Times New Roman" panose="02020603050405020304" pitchFamily="18" charset="0"/>
              </a:rPr>
              <a:t>. Hence we need each other for growth. However, when people come together, there is unity, when there is a good unity the standard of living improves.</a:t>
            </a:r>
            <a:endParaRPr lang="en-GB" dirty="0"/>
          </a:p>
        </p:txBody>
      </p:sp>
      <p:sp>
        <p:nvSpPr>
          <p:cNvPr id="4" name="Slide Number Placeholder 3"/>
          <p:cNvSpPr>
            <a:spLocks noGrp="1"/>
          </p:cNvSpPr>
          <p:nvPr>
            <p:ph type="sldNum" sz="quarter" idx="10"/>
          </p:nvPr>
        </p:nvSpPr>
        <p:spPr/>
        <p:txBody>
          <a:bodyPr/>
          <a:lstStyle/>
          <a:p>
            <a:fld id="{8AED2201-8183-4FBF-8800-0E94CADD6354}" type="slidenum">
              <a:rPr lang="en-GB" smtClean="0"/>
              <a:t>9</a:t>
            </a:fld>
            <a:endParaRPr lang="en-GB"/>
          </a:p>
        </p:txBody>
      </p:sp>
    </p:spTree>
    <p:extLst>
      <p:ext uri="{BB962C8B-B14F-4D97-AF65-F5344CB8AC3E}">
        <p14:creationId xmlns:p14="http://schemas.microsoft.com/office/powerpoint/2010/main" val="3351834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u="none" strike="noStrike" baseline="0" dirty="0" smtClean="0">
                <a:latin typeface="Times New Roman" panose="02020603050405020304" pitchFamily="18" charset="0"/>
              </a:rPr>
              <a:t>Therefore the institute provide both solution to current and future problems. </a:t>
            </a:r>
            <a:endParaRPr lang="en-GB" dirty="0"/>
          </a:p>
        </p:txBody>
      </p:sp>
      <p:sp>
        <p:nvSpPr>
          <p:cNvPr id="4" name="Slide Number Placeholder 3"/>
          <p:cNvSpPr>
            <a:spLocks noGrp="1"/>
          </p:cNvSpPr>
          <p:nvPr>
            <p:ph type="sldNum" sz="quarter" idx="10"/>
          </p:nvPr>
        </p:nvSpPr>
        <p:spPr/>
        <p:txBody>
          <a:bodyPr/>
          <a:lstStyle/>
          <a:p>
            <a:fld id="{8AED2201-8183-4FBF-8800-0E94CADD6354}" type="slidenum">
              <a:rPr lang="en-GB" smtClean="0"/>
              <a:t>12</a:t>
            </a:fld>
            <a:endParaRPr lang="en-GB"/>
          </a:p>
        </p:txBody>
      </p:sp>
    </p:spTree>
    <p:extLst>
      <p:ext uri="{BB962C8B-B14F-4D97-AF65-F5344CB8AC3E}">
        <p14:creationId xmlns:p14="http://schemas.microsoft.com/office/powerpoint/2010/main" val="4130991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3C1FAD8-CE70-4BDB-A365-1352D2850F49}" type="datetimeFigureOut">
              <a:rPr lang="en-GB" smtClean="0"/>
              <a:t>07/03/2021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98CF6B-20FA-4C65-951B-7C99CBF3C5AD}" type="slidenum">
              <a:rPr lang="en-GB" smtClean="0"/>
              <a:t>‹#›</a:t>
            </a:fld>
            <a:endParaRPr lang="en-GB"/>
          </a:p>
        </p:txBody>
      </p:sp>
    </p:spTree>
    <p:extLst>
      <p:ext uri="{BB962C8B-B14F-4D97-AF65-F5344CB8AC3E}">
        <p14:creationId xmlns:p14="http://schemas.microsoft.com/office/powerpoint/2010/main" val="2617585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3C1FAD8-CE70-4BDB-A365-1352D2850F49}" type="datetimeFigureOut">
              <a:rPr lang="en-GB" smtClean="0"/>
              <a:t>07/03/2021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98CF6B-20FA-4C65-951B-7C99CBF3C5AD}" type="slidenum">
              <a:rPr lang="en-GB" smtClean="0"/>
              <a:t>‹#›</a:t>
            </a:fld>
            <a:endParaRPr lang="en-GB"/>
          </a:p>
        </p:txBody>
      </p:sp>
    </p:spTree>
    <p:extLst>
      <p:ext uri="{BB962C8B-B14F-4D97-AF65-F5344CB8AC3E}">
        <p14:creationId xmlns:p14="http://schemas.microsoft.com/office/powerpoint/2010/main" val="2326214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3C1FAD8-CE70-4BDB-A365-1352D2850F49}" type="datetimeFigureOut">
              <a:rPr lang="en-GB" smtClean="0"/>
              <a:t>07/03/2021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98CF6B-20FA-4C65-951B-7C99CBF3C5AD}"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50531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3C1FAD8-CE70-4BDB-A365-1352D2850F49}" type="datetimeFigureOut">
              <a:rPr lang="en-GB" smtClean="0"/>
              <a:t>07/03/2021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98CF6B-20FA-4C65-951B-7C99CBF3C5AD}" type="slidenum">
              <a:rPr lang="en-GB" smtClean="0"/>
              <a:t>‹#›</a:t>
            </a:fld>
            <a:endParaRPr lang="en-GB"/>
          </a:p>
        </p:txBody>
      </p:sp>
    </p:spTree>
    <p:extLst>
      <p:ext uri="{BB962C8B-B14F-4D97-AF65-F5344CB8AC3E}">
        <p14:creationId xmlns:p14="http://schemas.microsoft.com/office/powerpoint/2010/main" val="32359153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3C1FAD8-CE70-4BDB-A365-1352D2850F49}" type="datetimeFigureOut">
              <a:rPr lang="en-GB" smtClean="0"/>
              <a:t>07/03/2021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98CF6B-20FA-4C65-951B-7C99CBF3C5AD}"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77756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3C1FAD8-CE70-4BDB-A365-1352D2850F49}" type="datetimeFigureOut">
              <a:rPr lang="en-GB" smtClean="0"/>
              <a:t>07/03/2021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98CF6B-20FA-4C65-951B-7C99CBF3C5AD}" type="slidenum">
              <a:rPr lang="en-GB" smtClean="0"/>
              <a:t>‹#›</a:t>
            </a:fld>
            <a:endParaRPr lang="en-GB"/>
          </a:p>
        </p:txBody>
      </p:sp>
    </p:spTree>
    <p:extLst>
      <p:ext uri="{BB962C8B-B14F-4D97-AF65-F5344CB8AC3E}">
        <p14:creationId xmlns:p14="http://schemas.microsoft.com/office/powerpoint/2010/main" val="4058996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C1FAD8-CE70-4BDB-A365-1352D2850F49}" type="datetimeFigureOut">
              <a:rPr lang="en-GB" smtClean="0"/>
              <a:t>07/03/2021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98CF6B-20FA-4C65-951B-7C99CBF3C5AD}" type="slidenum">
              <a:rPr lang="en-GB" smtClean="0"/>
              <a:t>‹#›</a:t>
            </a:fld>
            <a:endParaRPr lang="en-GB"/>
          </a:p>
        </p:txBody>
      </p:sp>
    </p:spTree>
    <p:extLst>
      <p:ext uri="{BB962C8B-B14F-4D97-AF65-F5344CB8AC3E}">
        <p14:creationId xmlns:p14="http://schemas.microsoft.com/office/powerpoint/2010/main" val="28981288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C1FAD8-CE70-4BDB-A365-1352D2850F49}" type="datetimeFigureOut">
              <a:rPr lang="en-GB" smtClean="0"/>
              <a:t>07/03/2021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98CF6B-20FA-4C65-951B-7C99CBF3C5AD}" type="slidenum">
              <a:rPr lang="en-GB" smtClean="0"/>
              <a:t>‹#›</a:t>
            </a:fld>
            <a:endParaRPr lang="en-GB"/>
          </a:p>
        </p:txBody>
      </p:sp>
    </p:spTree>
    <p:extLst>
      <p:ext uri="{BB962C8B-B14F-4D97-AF65-F5344CB8AC3E}">
        <p14:creationId xmlns:p14="http://schemas.microsoft.com/office/powerpoint/2010/main" val="2492204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Text Placeholder 2"/>
          <p:cNvSpPr>
            <a:spLocks noGrp="1"/>
          </p:cNvSpPr>
          <p:nvPr>
            <p:ph type="body"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05FA1A0-62A7-479E-A45B-CA172BD333FA}" type="datetimeFigureOut">
              <a:rPr lang="en-GB" smtClean="0"/>
              <a:t>07/03/2021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DF511C-DDBE-4667-9CBC-1309D1C3B5C5}" type="slidenum">
              <a:rPr lang="en-GB" smtClean="0"/>
              <a:t>‹#›</a:t>
            </a:fld>
            <a:endParaRPr lang="en-GB"/>
          </a:p>
        </p:txBody>
      </p:sp>
    </p:spTree>
    <p:extLst>
      <p:ext uri="{BB962C8B-B14F-4D97-AF65-F5344CB8AC3E}">
        <p14:creationId xmlns:p14="http://schemas.microsoft.com/office/powerpoint/2010/main" val="3951270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C1FAD8-CE70-4BDB-A365-1352D2850F49}" type="datetimeFigureOut">
              <a:rPr lang="en-GB" smtClean="0"/>
              <a:t>07/03/2021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98CF6B-20FA-4C65-951B-7C99CBF3C5AD}" type="slidenum">
              <a:rPr lang="en-GB" smtClean="0"/>
              <a:t>‹#›</a:t>
            </a:fld>
            <a:endParaRPr lang="en-GB"/>
          </a:p>
        </p:txBody>
      </p:sp>
    </p:spTree>
    <p:extLst>
      <p:ext uri="{BB962C8B-B14F-4D97-AF65-F5344CB8AC3E}">
        <p14:creationId xmlns:p14="http://schemas.microsoft.com/office/powerpoint/2010/main" val="3392984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3C1FAD8-CE70-4BDB-A365-1352D2850F49}" type="datetimeFigureOut">
              <a:rPr lang="en-GB" smtClean="0"/>
              <a:t>07/03/2021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98CF6B-20FA-4C65-951B-7C99CBF3C5AD}" type="slidenum">
              <a:rPr lang="en-GB" smtClean="0"/>
              <a:t>‹#›</a:t>
            </a:fld>
            <a:endParaRPr lang="en-GB"/>
          </a:p>
        </p:txBody>
      </p:sp>
    </p:spTree>
    <p:extLst>
      <p:ext uri="{BB962C8B-B14F-4D97-AF65-F5344CB8AC3E}">
        <p14:creationId xmlns:p14="http://schemas.microsoft.com/office/powerpoint/2010/main" val="967610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3C1FAD8-CE70-4BDB-A365-1352D2850F49}" type="datetimeFigureOut">
              <a:rPr lang="en-GB" smtClean="0"/>
              <a:t>07/03/2021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98CF6B-20FA-4C65-951B-7C99CBF3C5AD}" type="slidenum">
              <a:rPr lang="en-GB" smtClean="0"/>
              <a:t>‹#›</a:t>
            </a:fld>
            <a:endParaRPr lang="en-GB"/>
          </a:p>
        </p:txBody>
      </p:sp>
    </p:spTree>
    <p:extLst>
      <p:ext uri="{BB962C8B-B14F-4D97-AF65-F5344CB8AC3E}">
        <p14:creationId xmlns:p14="http://schemas.microsoft.com/office/powerpoint/2010/main" val="2997023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3C1FAD8-CE70-4BDB-A365-1352D2850F49}" type="datetimeFigureOut">
              <a:rPr lang="en-GB" smtClean="0"/>
              <a:t>07/03/2021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798CF6B-20FA-4C65-951B-7C99CBF3C5AD}" type="slidenum">
              <a:rPr lang="en-GB" smtClean="0"/>
              <a:t>‹#›</a:t>
            </a:fld>
            <a:endParaRPr lang="en-GB"/>
          </a:p>
        </p:txBody>
      </p:sp>
    </p:spTree>
    <p:extLst>
      <p:ext uri="{BB962C8B-B14F-4D97-AF65-F5344CB8AC3E}">
        <p14:creationId xmlns:p14="http://schemas.microsoft.com/office/powerpoint/2010/main" val="3423051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3C1FAD8-CE70-4BDB-A365-1352D2850F49}" type="datetimeFigureOut">
              <a:rPr lang="en-GB" smtClean="0"/>
              <a:t>07/03/2021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798CF6B-20FA-4C65-951B-7C99CBF3C5AD}" type="slidenum">
              <a:rPr lang="en-GB" smtClean="0"/>
              <a:t>‹#›</a:t>
            </a:fld>
            <a:endParaRPr lang="en-GB"/>
          </a:p>
        </p:txBody>
      </p:sp>
    </p:spTree>
    <p:extLst>
      <p:ext uri="{BB962C8B-B14F-4D97-AF65-F5344CB8AC3E}">
        <p14:creationId xmlns:p14="http://schemas.microsoft.com/office/powerpoint/2010/main" val="369451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C1FAD8-CE70-4BDB-A365-1352D2850F49}" type="datetimeFigureOut">
              <a:rPr lang="en-GB" smtClean="0"/>
              <a:t>07/03/2021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798CF6B-20FA-4C65-951B-7C99CBF3C5AD}" type="slidenum">
              <a:rPr lang="en-GB" smtClean="0"/>
              <a:t>‹#›</a:t>
            </a:fld>
            <a:endParaRPr lang="en-GB"/>
          </a:p>
        </p:txBody>
      </p:sp>
    </p:spTree>
    <p:extLst>
      <p:ext uri="{BB962C8B-B14F-4D97-AF65-F5344CB8AC3E}">
        <p14:creationId xmlns:p14="http://schemas.microsoft.com/office/powerpoint/2010/main" val="1412445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3C1FAD8-CE70-4BDB-A365-1352D2850F49}" type="datetimeFigureOut">
              <a:rPr lang="en-GB" smtClean="0"/>
              <a:t>07/03/2021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98CF6B-20FA-4C65-951B-7C99CBF3C5AD}" type="slidenum">
              <a:rPr lang="en-GB" smtClean="0"/>
              <a:t>‹#›</a:t>
            </a:fld>
            <a:endParaRPr lang="en-GB"/>
          </a:p>
        </p:txBody>
      </p:sp>
    </p:spTree>
    <p:extLst>
      <p:ext uri="{BB962C8B-B14F-4D97-AF65-F5344CB8AC3E}">
        <p14:creationId xmlns:p14="http://schemas.microsoft.com/office/powerpoint/2010/main" val="1422441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3C1FAD8-CE70-4BDB-A365-1352D2850F49}" type="datetimeFigureOut">
              <a:rPr lang="en-GB" smtClean="0"/>
              <a:t>07/03/2021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98CF6B-20FA-4C65-951B-7C99CBF3C5AD}" type="slidenum">
              <a:rPr lang="en-GB" smtClean="0"/>
              <a:t>‹#›</a:t>
            </a:fld>
            <a:endParaRPr lang="en-GB"/>
          </a:p>
        </p:txBody>
      </p:sp>
    </p:spTree>
    <p:extLst>
      <p:ext uri="{BB962C8B-B14F-4D97-AF65-F5344CB8AC3E}">
        <p14:creationId xmlns:p14="http://schemas.microsoft.com/office/powerpoint/2010/main" val="242467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C1FAD8-CE70-4BDB-A365-1352D2850F49}" type="datetimeFigureOut">
              <a:rPr lang="en-GB" smtClean="0"/>
              <a:t>07/03/2021</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798CF6B-20FA-4C65-951B-7C99CBF3C5AD}" type="slidenum">
              <a:rPr lang="en-GB" smtClean="0"/>
              <a:t>‹#›</a:t>
            </a:fld>
            <a:endParaRPr lang="en-GB"/>
          </a:p>
        </p:txBody>
      </p:sp>
    </p:spTree>
    <p:extLst>
      <p:ext uri="{BB962C8B-B14F-4D97-AF65-F5344CB8AC3E}">
        <p14:creationId xmlns:p14="http://schemas.microsoft.com/office/powerpoint/2010/main" val="1983285047"/>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 id="2147483729"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3" Type="http://schemas.openxmlformats.org/officeDocument/2006/relationships/hyperlink" Target="https://www.glassdoor.com/Reviews/Hudson-Institute-think-tank-Reviews-EI_IE239698.0,16_KH17,27.htm" TargetMode="External"/><Relationship Id="rId2" Type="http://schemas.openxmlformats.org/officeDocument/2006/relationships/hyperlink" Target="https://www.americanphilanthropic.com/hudson-institute/" TargetMode="External"/><Relationship Id="rId1" Type="http://schemas.openxmlformats.org/officeDocument/2006/relationships/slideLayout" Target="../slideLayouts/slideLayout2.xml"/><Relationship Id="rId4" Type="http://schemas.openxmlformats.org/officeDocument/2006/relationships/hyperlink" Target="https://www.hudson.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trCwh-K4tVU&amp;t=2s" TargetMode="Externa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0" i="0" u="none" strike="noStrike" baseline="0" dirty="0" smtClean="0">
                <a:solidFill>
                  <a:srgbClr val="2E74B5"/>
                </a:solidFill>
                <a:latin typeface="Times New Roman" panose="02020603050405020304" pitchFamily="18" charset="0"/>
              </a:rPr>
              <a:t>Hudson institute </a:t>
            </a:r>
            <a:endParaRPr lang="en-GB" dirty="0"/>
          </a:p>
        </p:txBody>
      </p:sp>
      <p:sp>
        <p:nvSpPr>
          <p:cNvPr id="3" name="Subtitle 2"/>
          <p:cNvSpPr>
            <a:spLocks noGrp="1"/>
          </p:cNvSpPr>
          <p:nvPr>
            <p:ph type="subTitle" idx="1"/>
          </p:nvPr>
        </p:nvSpPr>
        <p:spPr/>
        <p:txBody>
          <a:bodyPr>
            <a:noAutofit/>
          </a:bodyPr>
          <a:lstStyle/>
          <a:p>
            <a:pPr>
              <a:lnSpc>
                <a:spcPct val="120000"/>
              </a:lnSpc>
            </a:pPr>
            <a:r>
              <a:rPr lang="en-GB" sz="2800" dirty="0" smtClean="0"/>
              <a:t>Name </a:t>
            </a:r>
          </a:p>
          <a:p>
            <a:pPr>
              <a:lnSpc>
                <a:spcPct val="120000"/>
              </a:lnSpc>
            </a:pPr>
            <a:r>
              <a:rPr lang="en-GB" sz="2800" dirty="0" smtClean="0"/>
              <a:t>Institution</a:t>
            </a:r>
          </a:p>
          <a:p>
            <a:pPr>
              <a:lnSpc>
                <a:spcPct val="120000"/>
              </a:lnSpc>
            </a:pPr>
            <a:r>
              <a:rPr lang="en-GB" sz="2800" dirty="0" smtClean="0"/>
              <a:t>Course </a:t>
            </a:r>
          </a:p>
          <a:p>
            <a:pPr>
              <a:lnSpc>
                <a:spcPct val="120000"/>
              </a:lnSpc>
            </a:pPr>
            <a:r>
              <a:rPr lang="en-GB" sz="2800" dirty="0" smtClean="0"/>
              <a:t>Instructor </a:t>
            </a:r>
          </a:p>
          <a:p>
            <a:pPr>
              <a:lnSpc>
                <a:spcPct val="120000"/>
              </a:lnSpc>
            </a:pPr>
            <a:r>
              <a:rPr lang="en-GB" sz="2800" dirty="0" smtClean="0"/>
              <a:t>Date </a:t>
            </a:r>
          </a:p>
          <a:p>
            <a:pPr>
              <a:lnSpc>
                <a:spcPct val="120000"/>
              </a:lnSpc>
            </a:pPr>
            <a:endParaRPr lang="en-GB" sz="2800" dirty="0"/>
          </a:p>
        </p:txBody>
      </p:sp>
    </p:spTree>
    <p:extLst>
      <p:ext uri="{BB962C8B-B14F-4D97-AF65-F5344CB8AC3E}">
        <p14:creationId xmlns:p14="http://schemas.microsoft.com/office/powerpoint/2010/main" val="3323365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GB" b="0" i="0" u="none" strike="noStrike" baseline="0" smtClean="0">
                <a:solidFill>
                  <a:srgbClr val="2E74B5"/>
                </a:solidFill>
                <a:latin typeface="Times New Roman" panose="02020603050405020304" pitchFamily="18" charset="0"/>
              </a:rPr>
              <a:t>Discussion </a:t>
            </a:r>
          </a:p>
        </p:txBody>
      </p:sp>
      <p:sp>
        <p:nvSpPr>
          <p:cNvPr id="3" name="Text Placeholder 2"/>
          <p:cNvSpPr>
            <a:spLocks noGrp="1"/>
          </p:cNvSpPr>
          <p:nvPr>
            <p:ph type="body" idx="1"/>
          </p:nvPr>
        </p:nvSpPr>
        <p:spPr/>
        <p:txBody>
          <a:bodyPr/>
          <a:lstStyle/>
          <a:p>
            <a:pPr lvl="0">
              <a:lnSpc>
                <a:spcPct val="250000"/>
              </a:lnSpc>
            </a:pPr>
            <a:r>
              <a:rPr lang="en-GB" b="0" i="0" u="none" strike="noStrike" baseline="0" dirty="0" smtClean="0">
                <a:latin typeface="Times New Roman" panose="02020603050405020304" pitchFamily="18" charset="0"/>
              </a:rPr>
              <a:t>Hudson institute is one of the best policy research institution in the unite state and in the global at large in promotion of the freedom, economic prosperity and the security </a:t>
            </a:r>
            <a:r>
              <a:rPr lang="en-GB" dirty="0">
                <a:latin typeface="Times New Roman" panose="02020603050405020304" pitchFamily="18" charset="0"/>
              </a:rPr>
              <a:t>promotion (American Philanthropic, 2019).  </a:t>
            </a:r>
            <a:endParaRPr lang="en-GB" b="0" i="0" u="none" strike="noStrike" baseline="0" dirty="0" smtClean="0">
              <a:latin typeface="Times New Roman" panose="02020603050405020304" pitchFamily="18" charset="0"/>
            </a:endParaRPr>
          </a:p>
          <a:p>
            <a:pPr marR="0" lvl="0" rtl="0">
              <a:lnSpc>
                <a:spcPct val="250000"/>
              </a:lnSpc>
            </a:pPr>
            <a:r>
              <a:rPr lang="en-GB" b="0" i="0" u="none" strike="noStrike" baseline="0" dirty="0" smtClean="0">
                <a:latin typeface="Times New Roman" panose="02020603050405020304" pitchFamily="18" charset="0"/>
              </a:rPr>
              <a:t>The influence from the Hudson institute is globally experience as it promotes international engagement with group of organization, nations among others. </a:t>
            </a:r>
          </a:p>
        </p:txBody>
      </p:sp>
    </p:spTree>
    <p:extLst>
      <p:ext uri="{BB962C8B-B14F-4D97-AF65-F5344CB8AC3E}">
        <p14:creationId xmlns:p14="http://schemas.microsoft.com/office/powerpoint/2010/main" val="2094470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GB" b="0" i="0" u="none" strike="noStrike" baseline="0" dirty="0" smtClean="0">
                <a:solidFill>
                  <a:srgbClr val="2E74B5"/>
                </a:solidFill>
                <a:latin typeface="Times New Roman" panose="02020603050405020304" pitchFamily="18" charset="0"/>
              </a:rPr>
              <a:t>Recommendations </a:t>
            </a:r>
          </a:p>
        </p:txBody>
      </p:sp>
      <p:sp>
        <p:nvSpPr>
          <p:cNvPr id="3" name="Text Placeholder 2"/>
          <p:cNvSpPr>
            <a:spLocks noGrp="1"/>
          </p:cNvSpPr>
          <p:nvPr>
            <p:ph type="body" idx="1"/>
          </p:nvPr>
        </p:nvSpPr>
        <p:spPr/>
        <p:txBody>
          <a:bodyPr/>
          <a:lstStyle/>
          <a:p>
            <a:pPr marR="0" lvl="0" rtl="0">
              <a:lnSpc>
                <a:spcPct val="150000"/>
              </a:lnSpc>
            </a:pPr>
            <a:r>
              <a:rPr lang="en-GB" b="0" i="0" u="none" strike="noStrike" baseline="0" dirty="0" smtClean="0">
                <a:latin typeface="Times New Roman" panose="02020603050405020304" pitchFamily="18" charset="0"/>
              </a:rPr>
              <a:t>Through the unique and more centred role played by the American in the formation of the global system which gives best ground for the good security in the global, protection of the liberty and promotion of the economic growth. </a:t>
            </a:r>
          </a:p>
          <a:p>
            <a:pPr marR="0" lvl="0" rtl="0">
              <a:lnSpc>
                <a:spcPct val="150000"/>
              </a:lnSpc>
            </a:pPr>
            <a:r>
              <a:rPr lang="en-GB" b="0" i="0" u="none" strike="noStrike" baseline="0" dirty="0" smtClean="0">
                <a:latin typeface="Times New Roman" panose="02020603050405020304" pitchFamily="18" charset="0"/>
              </a:rPr>
              <a:t>I therefore recommend that we consider Hudson institute and support the ideas of global security and leadership development in the society.</a:t>
            </a:r>
          </a:p>
          <a:p>
            <a:pPr marR="0" lvl="0" rtl="0">
              <a:lnSpc>
                <a:spcPct val="150000"/>
              </a:lnSpc>
            </a:pPr>
            <a:r>
              <a:rPr lang="en-GB" b="0" i="0" u="none" strike="noStrike" baseline="0" dirty="0" smtClean="0">
                <a:latin typeface="Times New Roman" panose="02020603050405020304" pitchFamily="18" charset="0"/>
              </a:rPr>
              <a:t> The society should embrace the good leaders from the institute for the better future.</a:t>
            </a:r>
          </a:p>
          <a:p>
            <a:pPr marR="0" lvl="0" rtl="0">
              <a:lnSpc>
                <a:spcPct val="150000"/>
              </a:lnSpc>
            </a:pPr>
            <a:r>
              <a:rPr lang="en-GB" b="0" i="0" u="none" strike="noStrike" baseline="0" dirty="0" smtClean="0">
                <a:latin typeface="Times New Roman" panose="02020603050405020304" pitchFamily="18" charset="0"/>
              </a:rPr>
              <a:t> For the aspiring future leaders should consider taking their training in Hudson institute since is the best institute for leaders training. </a:t>
            </a:r>
          </a:p>
        </p:txBody>
      </p:sp>
    </p:spTree>
    <p:extLst>
      <p:ext uri="{BB962C8B-B14F-4D97-AF65-F5344CB8AC3E}">
        <p14:creationId xmlns:p14="http://schemas.microsoft.com/office/powerpoint/2010/main" val="1144671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GB" b="0" i="0" u="none" strike="noStrike" baseline="0" dirty="0" smtClean="0">
                <a:solidFill>
                  <a:srgbClr val="2E74B5"/>
                </a:solidFill>
                <a:latin typeface="Times New Roman" panose="02020603050405020304" pitchFamily="18" charset="0"/>
              </a:rPr>
              <a:t>Conclusion </a:t>
            </a:r>
          </a:p>
        </p:txBody>
      </p:sp>
      <p:sp>
        <p:nvSpPr>
          <p:cNvPr id="3" name="Text Placeholder 2"/>
          <p:cNvSpPr>
            <a:spLocks noGrp="1"/>
          </p:cNvSpPr>
          <p:nvPr>
            <p:ph type="body" idx="1"/>
          </p:nvPr>
        </p:nvSpPr>
        <p:spPr/>
        <p:txBody>
          <a:bodyPr/>
          <a:lstStyle/>
          <a:p>
            <a:pPr marR="0" lvl="0" rtl="0">
              <a:lnSpc>
                <a:spcPct val="200000"/>
              </a:lnSpc>
            </a:pPr>
            <a:r>
              <a:rPr lang="en-GB" b="0" i="0" u="none" strike="noStrike" baseline="0" dirty="0" smtClean="0">
                <a:latin typeface="Times New Roman" panose="02020603050405020304" pitchFamily="18" charset="0"/>
              </a:rPr>
              <a:t>In conclusion, Hudson Institute have played a key role in the promotion of the global security and promotion of the economic growth. </a:t>
            </a:r>
          </a:p>
          <a:p>
            <a:pPr lvl="0">
              <a:lnSpc>
                <a:spcPct val="200000"/>
              </a:lnSpc>
            </a:pPr>
            <a:r>
              <a:rPr lang="en-GB" b="0" i="0" u="none" strike="noStrike" baseline="0" dirty="0" smtClean="0">
                <a:latin typeface="Times New Roman" panose="02020603050405020304" pitchFamily="18" charset="0"/>
              </a:rPr>
              <a:t>The institute have produced a leading research that have provided a solution to many problem across all field including, political economic and social </a:t>
            </a:r>
            <a:r>
              <a:rPr lang="en-GB" dirty="0">
                <a:latin typeface="Times New Roman" panose="02020603050405020304" pitchFamily="18" charset="0"/>
              </a:rPr>
              <a:t>areas </a:t>
            </a:r>
            <a:endParaRPr lang="en-GB" dirty="0" smtClean="0">
              <a:latin typeface="Times New Roman" panose="02020603050405020304" pitchFamily="18" charset="0"/>
            </a:endParaRPr>
          </a:p>
          <a:p>
            <a:pPr lvl="0">
              <a:lnSpc>
                <a:spcPct val="200000"/>
              </a:lnSpc>
            </a:pPr>
            <a:r>
              <a:rPr lang="en-GB" b="0" i="0" u="none" strike="noStrike" baseline="0" dirty="0" smtClean="0">
                <a:latin typeface="Times New Roman" panose="02020603050405020304" pitchFamily="18" charset="0"/>
              </a:rPr>
              <a:t>Also the institute have trained many young people for better future with good leaders. </a:t>
            </a:r>
          </a:p>
          <a:p>
            <a:pPr marR="0" lvl="0" rtl="0">
              <a:lnSpc>
                <a:spcPct val="200000"/>
              </a:lnSpc>
            </a:pPr>
            <a:endParaRPr lang="en-GB" b="0" i="0" u="none" strike="noStrike" baseline="0" dirty="0" smtClean="0">
              <a:latin typeface="Times New Roman" panose="02020603050405020304" pitchFamily="18" charset="0"/>
            </a:endParaRPr>
          </a:p>
        </p:txBody>
      </p:sp>
    </p:spTree>
    <p:extLst>
      <p:ext uri="{BB962C8B-B14F-4D97-AF65-F5344CB8AC3E}">
        <p14:creationId xmlns:p14="http://schemas.microsoft.com/office/powerpoint/2010/main" val="1135167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70C0"/>
                </a:solidFill>
              </a:rPr>
              <a:t>References</a:t>
            </a:r>
          </a:p>
        </p:txBody>
      </p:sp>
      <p:sp>
        <p:nvSpPr>
          <p:cNvPr id="3" name="Content Placeholder 2"/>
          <p:cNvSpPr>
            <a:spLocks noGrp="1"/>
          </p:cNvSpPr>
          <p:nvPr>
            <p:ph idx="1"/>
          </p:nvPr>
        </p:nvSpPr>
        <p:spPr/>
        <p:txBody>
          <a:bodyPr/>
          <a:lstStyle/>
          <a:p>
            <a:r>
              <a:rPr lang="en-GB" dirty="0" smtClean="0"/>
              <a:t>American </a:t>
            </a:r>
            <a:r>
              <a:rPr lang="en-GB" dirty="0"/>
              <a:t>Philanthropic. (2019, February 14). </a:t>
            </a:r>
            <a:r>
              <a:rPr lang="en-GB" i="1" dirty="0"/>
              <a:t>Hudson institute</a:t>
            </a:r>
            <a:r>
              <a:rPr lang="en-GB" dirty="0"/>
              <a:t>. </a:t>
            </a:r>
            <a:r>
              <a:rPr lang="en-GB" dirty="0">
                <a:hlinkClick r:id="rId2"/>
              </a:rPr>
              <a:t>https://www.americanphilanthropic.com/hudson-institute/</a:t>
            </a:r>
            <a:endParaRPr lang="en-GB" dirty="0"/>
          </a:p>
          <a:p>
            <a:r>
              <a:rPr lang="en-GB" dirty="0"/>
              <a:t>Former Employee - Research Assistant. (2017, March 17). </a:t>
            </a:r>
            <a:r>
              <a:rPr lang="en-GB" i="1" dirty="0"/>
              <a:t>Hudson institute "think tank" Reviews</a:t>
            </a:r>
            <a:r>
              <a:rPr lang="en-GB" dirty="0"/>
              <a:t>. Glassdoor. </a:t>
            </a:r>
            <a:r>
              <a:rPr lang="en-GB" dirty="0">
                <a:hlinkClick r:id="rId3"/>
              </a:rPr>
              <a:t>https://www.glassdoor.com/Reviews/Hudson-Institute-think-tank-Reviews-EI_IE239698.0,16_KH17,27.htm</a:t>
            </a:r>
            <a:endParaRPr lang="en-GB" dirty="0"/>
          </a:p>
          <a:p>
            <a:r>
              <a:rPr lang="en-GB" dirty="0"/>
              <a:t>Hudson Institute, Inc. (2021, March 5). Hudson Institute. </a:t>
            </a:r>
            <a:r>
              <a:rPr lang="en-GB" dirty="0">
                <a:hlinkClick r:id="rId4"/>
              </a:rPr>
              <a:t>https://www.hudson.org/</a:t>
            </a:r>
            <a:endParaRPr lang="en-GB" dirty="0"/>
          </a:p>
          <a:p>
            <a:endParaRPr lang="en-GB" dirty="0"/>
          </a:p>
        </p:txBody>
      </p:sp>
    </p:spTree>
    <p:extLst>
      <p:ext uri="{BB962C8B-B14F-4D97-AF65-F5344CB8AC3E}">
        <p14:creationId xmlns:p14="http://schemas.microsoft.com/office/powerpoint/2010/main" val="3121185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GB" b="0" i="0" u="none" strike="noStrike" baseline="0" smtClean="0">
                <a:solidFill>
                  <a:srgbClr val="2E74B5"/>
                </a:solidFill>
                <a:latin typeface="Times New Roman" panose="02020603050405020304" pitchFamily="18" charset="0"/>
              </a:rPr>
              <a:t>Introduction </a:t>
            </a:r>
          </a:p>
        </p:txBody>
      </p:sp>
      <p:sp>
        <p:nvSpPr>
          <p:cNvPr id="3" name="Text Placeholder 2"/>
          <p:cNvSpPr>
            <a:spLocks noGrp="1"/>
          </p:cNvSpPr>
          <p:nvPr>
            <p:ph type="body" idx="1"/>
          </p:nvPr>
        </p:nvSpPr>
        <p:spPr/>
        <p:txBody>
          <a:bodyPr>
            <a:normAutofit/>
          </a:bodyPr>
          <a:lstStyle/>
          <a:p>
            <a:pPr marR="0" lvl="0" rtl="0">
              <a:lnSpc>
                <a:spcPct val="150000"/>
              </a:lnSpc>
            </a:pPr>
            <a:r>
              <a:rPr lang="en-GB" b="0" i="0" u="none" strike="noStrike" baseline="0" dirty="0" smtClean="0">
                <a:latin typeface="Times New Roman" panose="02020603050405020304" pitchFamily="18" charset="0"/>
              </a:rPr>
              <a:t>Hudson institute is one of the think thanks in America that deals with the political conservation. </a:t>
            </a:r>
          </a:p>
          <a:p>
            <a:pPr marR="0" lvl="0" rtl="0">
              <a:lnSpc>
                <a:spcPct val="150000"/>
              </a:lnSpc>
            </a:pPr>
            <a:r>
              <a:rPr lang="en-GB" b="0" i="0" u="none" strike="noStrike" baseline="0" dirty="0" smtClean="0">
                <a:latin typeface="Times New Roman" panose="02020603050405020304" pitchFamily="18" charset="0"/>
              </a:rPr>
              <a:t>The institute is based in the Washington D.C in the united states. </a:t>
            </a:r>
          </a:p>
          <a:p>
            <a:pPr lvl="0">
              <a:lnSpc>
                <a:spcPct val="150000"/>
              </a:lnSpc>
            </a:pPr>
            <a:r>
              <a:rPr lang="en-GB" b="0" i="0" u="none" strike="noStrike" baseline="0" dirty="0" smtClean="0">
                <a:latin typeface="Times New Roman" panose="02020603050405020304" pitchFamily="18" charset="0"/>
              </a:rPr>
              <a:t>The institution was founded by the Herman Kahn together with his colleagues in croton-on in New York in </a:t>
            </a:r>
            <a:r>
              <a:rPr lang="en-GB" dirty="0">
                <a:latin typeface="Times New Roman" panose="02020603050405020304" pitchFamily="18" charset="0"/>
              </a:rPr>
              <a:t>1961 (American Philanthropic, 2019). </a:t>
            </a:r>
            <a:endParaRPr lang="en-GB" b="0" i="0" u="none" strike="noStrike" baseline="0" dirty="0" smtClean="0">
              <a:latin typeface="Times New Roman" panose="02020603050405020304" pitchFamily="18" charset="0"/>
            </a:endParaRPr>
          </a:p>
          <a:p>
            <a:pPr marR="0" lvl="0" rtl="0">
              <a:lnSpc>
                <a:spcPct val="150000"/>
              </a:lnSpc>
            </a:pPr>
            <a:r>
              <a:rPr lang="en-GB" b="0" i="0" u="none" strike="noStrike" baseline="0" dirty="0" smtClean="0">
                <a:latin typeface="Times New Roman" panose="02020603050405020304" pitchFamily="18" charset="0"/>
              </a:rPr>
              <a:t>Today, the institution is used in the analysis of both internal and international political matters, economic growth and the security issues.</a:t>
            </a:r>
          </a:p>
        </p:txBody>
      </p:sp>
    </p:spTree>
    <p:extLst>
      <p:ext uri="{BB962C8B-B14F-4D97-AF65-F5344CB8AC3E}">
        <p14:creationId xmlns:p14="http://schemas.microsoft.com/office/powerpoint/2010/main" val="23202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GB" b="0" i="0" u="none" strike="noStrike" baseline="0" smtClean="0">
                <a:solidFill>
                  <a:srgbClr val="2E74B5"/>
                </a:solidFill>
                <a:latin typeface="Times New Roman" panose="02020603050405020304" pitchFamily="18" charset="0"/>
              </a:rPr>
              <a:t>Mission </a:t>
            </a:r>
          </a:p>
        </p:txBody>
      </p:sp>
      <p:sp>
        <p:nvSpPr>
          <p:cNvPr id="3" name="Text Placeholder 2"/>
          <p:cNvSpPr>
            <a:spLocks noGrp="1"/>
          </p:cNvSpPr>
          <p:nvPr>
            <p:ph type="body" idx="1"/>
          </p:nvPr>
        </p:nvSpPr>
        <p:spPr/>
        <p:txBody>
          <a:bodyPr/>
          <a:lstStyle/>
          <a:p>
            <a:pPr lvl="0">
              <a:lnSpc>
                <a:spcPct val="250000"/>
              </a:lnSpc>
            </a:pPr>
            <a:r>
              <a:rPr lang="en-GB" b="0" i="0" u="none" strike="noStrike" baseline="0" dirty="0" smtClean="0">
                <a:latin typeface="Times New Roman" panose="02020603050405020304" pitchFamily="18" charset="0"/>
              </a:rPr>
              <a:t>The main goals of the Hudson institute is the development of the good future leaders that can serve both the organisation and the people outsides as </a:t>
            </a:r>
            <a:r>
              <a:rPr lang="en-GB" dirty="0">
                <a:latin typeface="Times New Roman" panose="02020603050405020304" pitchFamily="18" charset="0"/>
              </a:rPr>
              <a:t>well (American Philanthropic, 2019). </a:t>
            </a:r>
            <a:endParaRPr lang="en-GB" b="0" i="0" u="none" strike="noStrike" baseline="0" dirty="0" smtClean="0">
              <a:latin typeface="Times New Roman" panose="02020603050405020304" pitchFamily="18" charset="0"/>
            </a:endParaRPr>
          </a:p>
          <a:p>
            <a:pPr marR="0" lvl="0" rtl="0">
              <a:lnSpc>
                <a:spcPct val="250000"/>
              </a:lnSpc>
            </a:pPr>
            <a:r>
              <a:rPr lang="en-GB" b="0" i="0" u="none" strike="noStrike" baseline="0" dirty="0" smtClean="0">
                <a:latin typeface="Times New Roman" panose="02020603050405020304" pitchFamily="18" charset="0"/>
              </a:rPr>
              <a:t>The training offered in the institute helps the leaders acquire basic knowledge that will help the lead with purpose and clarity in their respective places of work. </a:t>
            </a:r>
          </a:p>
        </p:txBody>
      </p:sp>
    </p:spTree>
    <p:extLst>
      <p:ext uri="{BB962C8B-B14F-4D97-AF65-F5344CB8AC3E}">
        <p14:creationId xmlns:p14="http://schemas.microsoft.com/office/powerpoint/2010/main" val="1736041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GB" b="0" i="0" u="none" strike="noStrike" baseline="0" dirty="0" smtClean="0">
                <a:latin typeface="Times New Roman" panose="02020603050405020304" pitchFamily="18" charset="0"/>
              </a:rPr>
              <a:t>Goals </a:t>
            </a:r>
          </a:p>
        </p:txBody>
      </p:sp>
      <p:sp>
        <p:nvSpPr>
          <p:cNvPr id="3" name="Text Placeholder 2"/>
          <p:cNvSpPr>
            <a:spLocks noGrp="1"/>
          </p:cNvSpPr>
          <p:nvPr>
            <p:ph type="body" idx="1"/>
          </p:nvPr>
        </p:nvSpPr>
        <p:spPr/>
        <p:txBody>
          <a:bodyPr/>
          <a:lstStyle/>
          <a:p>
            <a:pPr lvl="0">
              <a:lnSpc>
                <a:spcPct val="300000"/>
              </a:lnSpc>
            </a:pPr>
            <a:r>
              <a:rPr lang="en-GB" b="0" i="0" u="none" strike="noStrike" baseline="0" dirty="0" smtClean="0">
                <a:latin typeface="Times New Roman" panose="02020603050405020304" pitchFamily="18" charset="0"/>
              </a:rPr>
              <a:t>For the achievement of its mission, Hudson institute organised the following five goals</a:t>
            </a:r>
            <a:r>
              <a:rPr lang="en-GB" dirty="0">
                <a:latin typeface="Times New Roman" panose="02020603050405020304" pitchFamily="18" charset="0"/>
              </a:rPr>
              <a:t>;</a:t>
            </a:r>
            <a:r>
              <a:rPr lang="en-GB" b="0" i="0" u="none" strike="noStrike" baseline="0" dirty="0" smtClean="0">
                <a:latin typeface="Times New Roman" panose="02020603050405020304" pitchFamily="18" charset="0"/>
              </a:rPr>
              <a:t> the development of the operation and other human resources, supporter communication, donor gaining, contributor cultivation and solicitation and finally is the leadership and </a:t>
            </a:r>
            <a:r>
              <a:rPr lang="en-GB" dirty="0">
                <a:latin typeface="Times New Roman" panose="02020603050405020304" pitchFamily="18" charset="0"/>
              </a:rPr>
              <a:t>governance (Former Employee - Research Assistant, 2017). </a:t>
            </a:r>
            <a:endParaRPr lang="en-GB" b="0" i="0" u="none" strike="noStrike" baseline="0" dirty="0" smtClean="0">
              <a:latin typeface="Times New Roman" panose="02020603050405020304" pitchFamily="18" charset="0"/>
            </a:endParaRPr>
          </a:p>
        </p:txBody>
      </p:sp>
    </p:spTree>
    <p:extLst>
      <p:ext uri="{BB962C8B-B14F-4D97-AF65-F5344CB8AC3E}">
        <p14:creationId xmlns:p14="http://schemas.microsoft.com/office/powerpoint/2010/main" val="103009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GB" b="0" i="0" u="none" strike="noStrike" baseline="0" smtClean="0">
                <a:solidFill>
                  <a:srgbClr val="2E74B5"/>
                </a:solidFill>
                <a:latin typeface="Times New Roman" panose="02020603050405020304" pitchFamily="18" charset="0"/>
              </a:rPr>
              <a:t>Objective </a:t>
            </a:r>
          </a:p>
        </p:txBody>
      </p:sp>
      <p:sp>
        <p:nvSpPr>
          <p:cNvPr id="3" name="Text Placeholder 2"/>
          <p:cNvSpPr>
            <a:spLocks noGrp="1"/>
          </p:cNvSpPr>
          <p:nvPr>
            <p:ph type="body" idx="1"/>
          </p:nvPr>
        </p:nvSpPr>
        <p:spPr/>
        <p:txBody>
          <a:bodyPr/>
          <a:lstStyle/>
          <a:p>
            <a:pPr lvl="0">
              <a:lnSpc>
                <a:spcPct val="300000"/>
              </a:lnSpc>
            </a:pPr>
            <a:r>
              <a:rPr lang="en-GB" b="0" i="0" u="none" strike="noStrike" baseline="0" dirty="0" smtClean="0">
                <a:latin typeface="Times New Roman" panose="02020603050405020304" pitchFamily="18" charset="0"/>
              </a:rPr>
              <a:t>The main objective of the institute is to grow good leaders in America and foster good security in the united states and the rest of the </a:t>
            </a:r>
            <a:r>
              <a:rPr lang="en-GB" dirty="0">
                <a:latin typeface="Times New Roman" panose="02020603050405020304" pitchFamily="18" charset="0"/>
              </a:rPr>
              <a:t>planet (Hudson Institute, Inc., 2021). </a:t>
            </a:r>
            <a:endParaRPr lang="en-GB" b="0" i="0" u="none" strike="noStrike" baseline="0" dirty="0" smtClean="0">
              <a:latin typeface="Times New Roman" panose="02020603050405020304" pitchFamily="18" charset="0"/>
            </a:endParaRPr>
          </a:p>
          <a:p>
            <a:pPr marR="0" lvl="0" rtl="0">
              <a:lnSpc>
                <a:spcPct val="300000"/>
              </a:lnSpc>
            </a:pPr>
            <a:r>
              <a:rPr lang="en-GB" b="0" i="0" u="none" strike="noStrike" baseline="0" dirty="0" smtClean="0">
                <a:latin typeface="Times New Roman" panose="02020603050405020304" pitchFamily="18" charset="0"/>
              </a:rPr>
              <a:t>The development of a system that enhance a free and secure engagement among different people from different corners of the earth give a light to a better future. </a:t>
            </a:r>
          </a:p>
        </p:txBody>
      </p:sp>
    </p:spTree>
    <p:extLst>
      <p:ext uri="{BB962C8B-B14F-4D97-AF65-F5344CB8AC3E}">
        <p14:creationId xmlns:p14="http://schemas.microsoft.com/office/powerpoint/2010/main" val="232333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GB" b="0" i="0" u="none" strike="noStrike" baseline="0" smtClean="0">
                <a:solidFill>
                  <a:srgbClr val="2E74B5"/>
                </a:solidFill>
                <a:latin typeface="Times New Roman" panose="02020603050405020304" pitchFamily="18" charset="0"/>
              </a:rPr>
              <a:t>Ethical mission</a:t>
            </a:r>
          </a:p>
        </p:txBody>
      </p:sp>
      <p:sp>
        <p:nvSpPr>
          <p:cNvPr id="3" name="Text Placeholder 2"/>
          <p:cNvSpPr>
            <a:spLocks noGrp="1"/>
          </p:cNvSpPr>
          <p:nvPr>
            <p:ph type="body" idx="1"/>
          </p:nvPr>
        </p:nvSpPr>
        <p:spPr/>
        <p:txBody>
          <a:bodyPr>
            <a:normAutofit fontScale="92500" lnSpcReduction="20000"/>
          </a:bodyPr>
          <a:lstStyle/>
          <a:p>
            <a:pPr lvl="0">
              <a:lnSpc>
                <a:spcPct val="200000"/>
              </a:lnSpc>
            </a:pPr>
            <a:r>
              <a:rPr lang="en-GB" sz="2400" b="0" i="0" u="none" strike="noStrike" baseline="0" dirty="0" smtClean="0">
                <a:latin typeface="Times New Roman" panose="02020603050405020304" pitchFamily="18" charset="0"/>
              </a:rPr>
              <a:t>Since the main mission of the institute is building a good society full of good leaders in America and outside America, the institute have offered a free service and secure to everyone in the united states and outside the united states without separation. Everyone around the global is well educated in the institute </a:t>
            </a:r>
            <a:r>
              <a:rPr lang="en-GB" sz="2400" dirty="0">
                <a:latin typeface="Times New Roman" panose="02020603050405020304" pitchFamily="18" charset="0"/>
              </a:rPr>
              <a:t>equally (Former Employee - Research Assistant, 2017).  </a:t>
            </a:r>
            <a:endParaRPr lang="en-GB" sz="2400" b="0" i="0" u="none" strike="noStrike" baseline="0" dirty="0" smtClean="0">
              <a:latin typeface="Times New Roman" panose="02020603050405020304" pitchFamily="18" charset="0"/>
            </a:endParaRPr>
          </a:p>
        </p:txBody>
      </p:sp>
    </p:spTree>
    <p:extLst>
      <p:ext uri="{BB962C8B-B14F-4D97-AF65-F5344CB8AC3E}">
        <p14:creationId xmlns:p14="http://schemas.microsoft.com/office/powerpoint/2010/main" val="1057484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GB" b="0" i="0" u="none" strike="noStrike" baseline="0" smtClean="0">
                <a:solidFill>
                  <a:srgbClr val="2E74B5"/>
                </a:solidFill>
                <a:latin typeface="Times New Roman" panose="02020603050405020304" pitchFamily="18" charset="0"/>
              </a:rPr>
              <a:t>How to measure its Effects </a:t>
            </a:r>
          </a:p>
        </p:txBody>
      </p:sp>
      <p:sp>
        <p:nvSpPr>
          <p:cNvPr id="3" name="Text Placeholder 2"/>
          <p:cNvSpPr>
            <a:spLocks noGrp="1"/>
          </p:cNvSpPr>
          <p:nvPr>
            <p:ph type="body" idx="1"/>
          </p:nvPr>
        </p:nvSpPr>
        <p:spPr/>
        <p:txBody>
          <a:bodyPr>
            <a:normAutofit/>
          </a:bodyPr>
          <a:lstStyle/>
          <a:p>
            <a:pPr lvl="0" algn="just">
              <a:lnSpc>
                <a:spcPct val="150000"/>
              </a:lnSpc>
            </a:pPr>
            <a:r>
              <a:rPr lang="en-GB" sz="2400" b="0" i="0" u="none" strike="noStrike" baseline="0" dirty="0" smtClean="0">
                <a:latin typeface="Times New Roman" panose="02020603050405020304" pitchFamily="18" charset="0"/>
              </a:rPr>
              <a:t>The effects of the institute influence can be measured through the level of global security created both in the unite state cities and other overseas </a:t>
            </a:r>
            <a:r>
              <a:rPr lang="en-GB" sz="2400" dirty="0">
                <a:latin typeface="Times New Roman" panose="02020603050405020304" pitchFamily="18" charset="0"/>
              </a:rPr>
              <a:t>cities (American Philanthropic, 2019).</a:t>
            </a:r>
            <a:endParaRPr lang="en-GB" sz="2400" b="0" i="0" u="none" strike="noStrike" baseline="0" dirty="0" smtClean="0">
              <a:latin typeface="Times New Roman" panose="02020603050405020304" pitchFamily="18" charset="0"/>
            </a:endParaRPr>
          </a:p>
          <a:p>
            <a:pPr marR="0" lvl="0" algn="just" rtl="0">
              <a:lnSpc>
                <a:spcPct val="150000"/>
              </a:lnSpc>
            </a:pPr>
            <a:r>
              <a:rPr lang="en-GB" sz="2400" b="0" i="0" u="none" strike="noStrike" baseline="0" dirty="0" smtClean="0">
                <a:latin typeface="Times New Roman" panose="02020603050405020304" pitchFamily="18" charset="0"/>
              </a:rPr>
              <a:t> Also, the effect is recognised from the type of leadership experience from different places who bring a change to the economy growth and change in political matters.  </a:t>
            </a:r>
          </a:p>
        </p:txBody>
      </p:sp>
    </p:spTree>
    <p:extLst>
      <p:ext uri="{BB962C8B-B14F-4D97-AF65-F5344CB8AC3E}">
        <p14:creationId xmlns:p14="http://schemas.microsoft.com/office/powerpoint/2010/main" val="4233989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solidFill>
              </a:rPr>
              <a:t>About the Hudson Institute</a:t>
            </a:r>
            <a:r>
              <a:rPr lang="en-US" dirty="0"/>
              <a:t/>
            </a:r>
            <a:br>
              <a:rPr lang="en-US" dirty="0"/>
            </a:br>
            <a:endParaRPr lang="en-US" dirty="0"/>
          </a:p>
        </p:txBody>
      </p:sp>
      <p:sp>
        <p:nvSpPr>
          <p:cNvPr id="3" name="Text Placeholder 2"/>
          <p:cNvSpPr>
            <a:spLocks noGrp="1"/>
          </p:cNvSpPr>
          <p:nvPr>
            <p:ph type="body" idx="1"/>
          </p:nvPr>
        </p:nvSpPr>
        <p:spPr/>
        <p:txBody>
          <a:bodyPr/>
          <a:lstStyle/>
          <a:p>
            <a:pPr>
              <a:lnSpc>
                <a:spcPct val="150000"/>
              </a:lnSpc>
            </a:pPr>
            <a:r>
              <a:rPr lang="en-US" dirty="0">
                <a:latin typeface="Times New Roman" panose="02020603050405020304" pitchFamily="18" charset="0"/>
                <a:cs typeface="Times New Roman" panose="02020603050405020304" pitchFamily="18" charset="0"/>
              </a:rPr>
              <a:t>The Hudson Institute is a politically conservative American think tank based in Washington, D.C. It was founded in 1961 in Croton-on-Hudson, New York, by futurist, military strategist, and systems theorist Herman Kahn and his colleagues at the RAND </a:t>
            </a:r>
            <a:r>
              <a:rPr lang="en-US" dirty="0" smtClean="0">
                <a:latin typeface="Times New Roman" panose="02020603050405020304" pitchFamily="18" charset="0"/>
                <a:cs typeface="Times New Roman" panose="02020603050405020304" pitchFamily="18" charset="0"/>
              </a:rPr>
              <a:t>Corporation</a:t>
            </a:r>
            <a:endParaRPr lang="en-US" dirty="0" smtClean="0">
              <a:latin typeface="Times New Roman" panose="02020603050405020304" pitchFamily="18" charset="0"/>
              <a:cs typeface="Times New Roman" panose="02020603050405020304" pitchFamily="18" charset="0"/>
              <a:hlinkClick r:id="rId2"/>
            </a:endParaRPr>
          </a:p>
          <a:p>
            <a:endParaRPr lang="en-US" dirty="0">
              <a:hlinkClick r:id="rId2"/>
            </a:endParaRPr>
          </a:p>
          <a:p>
            <a:r>
              <a:rPr lang="en-US" dirty="0" smtClean="0">
                <a:hlinkClick r:id="rId2"/>
              </a:rPr>
              <a:t>https</a:t>
            </a:r>
            <a:r>
              <a:rPr lang="en-US" dirty="0">
                <a:hlinkClick r:id="rId2"/>
              </a:rPr>
              <a:t>://</a:t>
            </a:r>
            <a:r>
              <a:rPr lang="en-US" dirty="0" smtClean="0">
                <a:hlinkClick r:id="rId2"/>
              </a:rPr>
              <a:t>www.youtube.com/watch?v=trCwh-K4tVU&amp;t=2s</a:t>
            </a:r>
            <a:endParaRPr lang="en-US" dirty="0" smtClean="0"/>
          </a:p>
          <a:p>
            <a:endParaRPr lang="en-US" dirty="0"/>
          </a:p>
        </p:txBody>
      </p:sp>
    </p:spTree>
    <p:extLst>
      <p:ext uri="{BB962C8B-B14F-4D97-AF65-F5344CB8AC3E}">
        <p14:creationId xmlns:p14="http://schemas.microsoft.com/office/powerpoint/2010/main" val="3140373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lnSpc>
                <a:spcPct val="250000"/>
              </a:lnSpc>
            </a:pPr>
            <a:r>
              <a:rPr lang="en-GB" b="0" i="0" u="none" strike="noStrike" baseline="0" smtClean="0">
                <a:solidFill>
                  <a:srgbClr val="2E74B5"/>
                </a:solidFill>
                <a:latin typeface="Times New Roman" panose="02020603050405020304" pitchFamily="18" charset="0"/>
              </a:rPr>
              <a:t>Relevance </a:t>
            </a:r>
          </a:p>
        </p:txBody>
      </p:sp>
      <p:sp>
        <p:nvSpPr>
          <p:cNvPr id="3" name="Text Placeholder 2"/>
          <p:cNvSpPr>
            <a:spLocks noGrp="1"/>
          </p:cNvSpPr>
          <p:nvPr>
            <p:ph type="body" idx="1"/>
          </p:nvPr>
        </p:nvSpPr>
        <p:spPr/>
        <p:txBody>
          <a:bodyPr>
            <a:normAutofit/>
          </a:bodyPr>
          <a:lstStyle/>
          <a:p>
            <a:pPr lvl="0">
              <a:lnSpc>
                <a:spcPct val="250000"/>
              </a:lnSpc>
            </a:pPr>
            <a:r>
              <a:rPr lang="en-GB" b="0" i="0" u="none" strike="noStrike" baseline="0" dirty="0" smtClean="0">
                <a:latin typeface="Times New Roman" panose="02020603050405020304" pitchFamily="18" charset="0"/>
              </a:rPr>
              <a:t>good security promotes economic growth in the country. Therefore, good security is the role of an individual to </a:t>
            </a:r>
            <a:r>
              <a:rPr lang="en-GB" dirty="0">
                <a:latin typeface="Times New Roman" panose="02020603050405020304" pitchFamily="18" charset="0"/>
              </a:rPr>
              <a:t>promote (Hudson Institute, Inc., 2021). </a:t>
            </a:r>
            <a:endParaRPr lang="en-GB" b="0" i="0" u="none" strike="noStrike" baseline="0" dirty="0" smtClean="0">
              <a:latin typeface="Times New Roman" panose="02020603050405020304" pitchFamily="18" charset="0"/>
            </a:endParaRPr>
          </a:p>
          <a:p>
            <a:pPr marR="0" lvl="0" rtl="0">
              <a:lnSpc>
                <a:spcPct val="250000"/>
              </a:lnSpc>
            </a:pPr>
            <a:r>
              <a:rPr lang="en-GB" b="0" i="0" u="none" strike="noStrike" baseline="0" dirty="0" smtClean="0">
                <a:latin typeface="Times New Roman" panose="02020603050405020304" pitchFamily="18" charset="0"/>
              </a:rPr>
              <a:t>Also, the institution comprises of different people from different areas. The difference shows the need of living together as a society</a:t>
            </a:r>
          </a:p>
        </p:txBody>
      </p:sp>
    </p:spTree>
    <p:extLst>
      <p:ext uri="{BB962C8B-B14F-4D97-AF65-F5344CB8AC3E}">
        <p14:creationId xmlns:p14="http://schemas.microsoft.com/office/powerpoint/2010/main" val="185648755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52</TotalTime>
  <Words>926</Words>
  <Application>Microsoft Office PowerPoint</Application>
  <PresentationFormat>Widescreen</PresentationFormat>
  <Paragraphs>56</Paragraphs>
  <Slides>13</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Times New Roman</vt:lpstr>
      <vt:lpstr>Trebuchet MS</vt:lpstr>
      <vt:lpstr>Wingdings 3</vt:lpstr>
      <vt:lpstr>Facet</vt:lpstr>
      <vt:lpstr>Hudson institute </vt:lpstr>
      <vt:lpstr>Introduction </vt:lpstr>
      <vt:lpstr>Mission </vt:lpstr>
      <vt:lpstr>Goals </vt:lpstr>
      <vt:lpstr>Objective </vt:lpstr>
      <vt:lpstr>Ethical mission</vt:lpstr>
      <vt:lpstr>How to measure its Effects </vt:lpstr>
      <vt:lpstr>About the Hudson Institute </vt:lpstr>
      <vt:lpstr>Relevance </vt:lpstr>
      <vt:lpstr>Discussion </vt:lpstr>
      <vt:lpstr>Recommendations </vt:lpstr>
      <vt:lpstr>Conclusion </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David Mua</cp:lastModifiedBy>
  <cp:revision>8</cp:revision>
  <dcterms:created xsi:type="dcterms:W3CDTF">2021-03-06T22:58:27Z</dcterms:created>
  <dcterms:modified xsi:type="dcterms:W3CDTF">2021-03-06T23:57:45Z</dcterms:modified>
</cp:coreProperties>
</file>